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58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60" r:id="rId18"/>
    <p:sldId id="362" r:id="rId19"/>
    <p:sldId id="366" r:id="rId20"/>
    <p:sldId id="334" r:id="rId21"/>
    <p:sldId id="350" r:id="rId22"/>
    <p:sldId id="351" r:id="rId23"/>
    <p:sldId id="335" r:id="rId24"/>
    <p:sldId id="304" r:id="rId25"/>
    <p:sldId id="323" r:id="rId26"/>
    <p:sldId id="325" r:id="rId27"/>
    <p:sldId id="342" r:id="rId28"/>
    <p:sldId id="327" r:id="rId29"/>
    <p:sldId id="369" r:id="rId30"/>
    <p:sldId id="370" r:id="rId31"/>
    <p:sldId id="371" r:id="rId32"/>
    <p:sldId id="329" r:id="rId33"/>
    <p:sldId id="353" r:id="rId34"/>
    <p:sldId id="330" r:id="rId35"/>
    <p:sldId id="357" r:id="rId36"/>
    <p:sldId id="358" r:id="rId37"/>
    <p:sldId id="326" r:id="rId38"/>
    <p:sldId id="331" r:id="rId39"/>
    <p:sldId id="373" r:id="rId40"/>
    <p:sldId id="374" r:id="rId41"/>
    <p:sldId id="372" r:id="rId42"/>
    <p:sldId id="333" r:id="rId43"/>
    <p:sldId id="356" r:id="rId44"/>
    <p:sldId id="375" r:id="rId45"/>
    <p:sldId id="355" r:id="rId46"/>
    <p:sldId id="348" r:id="rId47"/>
    <p:sldId id="290" r:id="rId48"/>
    <p:sldId id="311" r:id="rId49"/>
    <p:sldId id="312" r:id="rId50"/>
    <p:sldId id="313" r:id="rId51"/>
    <p:sldId id="314" r:id="rId52"/>
    <p:sldId id="316" r:id="rId53"/>
    <p:sldId id="317" r:id="rId54"/>
    <p:sldId id="352" r:id="rId55"/>
    <p:sldId id="359" r:id="rId56"/>
    <p:sldId id="267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6B298"/>
    <a:srgbClr val="F2F2F2"/>
    <a:srgbClr val="DDDDDD"/>
    <a:srgbClr val="66FF66"/>
    <a:srgbClr val="00FFFF"/>
    <a:srgbClr val="DEDEDE"/>
    <a:srgbClr val="CCFFCC"/>
    <a:srgbClr val="002060"/>
    <a:srgbClr val="1D2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2" autoAdjust="0"/>
  </p:normalViewPr>
  <p:slideViewPr>
    <p:cSldViewPr>
      <p:cViewPr varScale="1">
        <p:scale>
          <a:sx n="106" d="100"/>
          <a:sy n="106" d="100"/>
        </p:scale>
        <p:origin x="54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40128840"/>
        <c:axId val="340131976"/>
      </c:barChart>
      <c:catAx>
        <c:axId val="340128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31976"/>
        <c:crosses val="autoZero"/>
        <c:auto val="1"/>
        <c:lblAlgn val="ctr"/>
        <c:lblOffset val="100"/>
        <c:noMultiLvlLbl val="0"/>
      </c:catAx>
      <c:valAx>
        <c:axId val="340131976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28840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47.jpeg"/><Relationship Id="rId2" Type="http://schemas.openxmlformats.org/officeDocument/2006/relationships/image" Target="../media/image104.jpg"/><Relationship Id="rId1" Type="http://schemas.openxmlformats.org/officeDocument/2006/relationships/image" Target="../media/image103.jpg"/><Relationship Id="rId6" Type="http://schemas.openxmlformats.org/officeDocument/2006/relationships/image" Target="../media/image33.jpeg"/><Relationship Id="rId5" Type="http://schemas.openxmlformats.org/officeDocument/2006/relationships/image" Target="../media/image107.jpg"/><Relationship Id="rId4" Type="http://schemas.openxmlformats.org/officeDocument/2006/relationships/image" Target="../media/image106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47.jpeg"/><Relationship Id="rId2" Type="http://schemas.openxmlformats.org/officeDocument/2006/relationships/image" Target="../media/image104.jpg"/><Relationship Id="rId1" Type="http://schemas.openxmlformats.org/officeDocument/2006/relationships/image" Target="../media/image103.jpg"/><Relationship Id="rId6" Type="http://schemas.openxmlformats.org/officeDocument/2006/relationships/image" Target="../media/image33.jpeg"/><Relationship Id="rId5" Type="http://schemas.openxmlformats.org/officeDocument/2006/relationships/image" Target="../media/image107.jpg"/><Relationship Id="rId4" Type="http://schemas.openxmlformats.org/officeDocument/2006/relationships/image" Target="../media/image10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4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4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4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4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21-Aug-14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jpeg"/><Relationship Id="rId7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jpeg"/><Relationship Id="rId7" Type="http://schemas.openxmlformats.org/officeDocument/2006/relationships/image" Target="../media/image5.jpe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47.jpe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gif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8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9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83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81.png"/><Relationship Id="rId9" Type="http://schemas.openxmlformats.org/officeDocument/2006/relationships/image" Target="../media/image8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6.wmf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png"/><Relationship Id="rId11" Type="http://schemas.openxmlformats.org/officeDocument/2006/relationships/image" Target="../media/image7.png"/><Relationship Id="rId5" Type="http://schemas.openxmlformats.org/officeDocument/2006/relationships/image" Target="../media/image81.png"/><Relationship Id="rId10" Type="http://schemas.openxmlformats.org/officeDocument/2006/relationships/image" Target="../media/image6.png"/><Relationship Id="rId4" Type="http://schemas.openxmlformats.org/officeDocument/2006/relationships/image" Target="../media/image88.wmf"/><Relationship Id="rId9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7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0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101.wmf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7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3.jpg"/><Relationship Id="rId7" Type="http://schemas.openxmlformats.org/officeDocument/2006/relationships/image" Target="../media/image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3.jpeg"/><Relationship Id="rId4" Type="http://schemas.openxmlformats.org/officeDocument/2006/relationships/image" Target="../media/image1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4.jpeg"/><Relationship Id="rId7" Type="http://schemas.openxmlformats.org/officeDocument/2006/relationships/image" Target="../media/image5.jpe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10" Type="http://schemas.openxmlformats.org/officeDocument/2006/relationships/image" Target="../media/image118.png"/><Relationship Id="rId4" Type="http://schemas.openxmlformats.org/officeDocument/2006/relationships/image" Target="../media/image115.jpg"/><Relationship Id="rId9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1609036" y="1770753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0481E-7 L -0.60452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26" y="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61285 -0.003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-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61285 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-0.81632 0.0069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05117" y="2895600"/>
            <a:ext cx="318588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u="sng" dirty="0" smtClean="0">
                <a:solidFill>
                  <a:srgbClr val="000000"/>
                </a:solidFill>
              </a:rPr>
              <a:t>table/</a:t>
            </a:r>
            <a:r>
              <a:rPr lang="en-US" u="sng" dirty="0" err="1" smtClean="0">
                <a:solidFill>
                  <a:srgbClr val="000000"/>
                </a:solidFill>
              </a:rPr>
              <a:t>tr</a:t>
            </a:r>
            <a:r>
              <a:rPr lang="en-US" u="sng" dirty="0" smtClean="0">
                <a:solidFill>
                  <a:srgbClr val="000000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Gross</a:t>
            </a:r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-61201" y="54544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idea:PROCESS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600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473" b="60034"/>
          <a:stretch/>
        </p:blipFill>
        <p:spPr>
          <a:xfrm>
            <a:off x="1871943" y="3019566"/>
            <a:ext cx="5448300" cy="2230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76425" y="3033330"/>
            <a:ext cx="5438775" cy="191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" r="50871" b="25921"/>
          <a:stretch/>
        </p:blipFill>
        <p:spPr bwMode="auto">
          <a:xfrm>
            <a:off x="6819833" y="1968500"/>
            <a:ext cx="1984140" cy="367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797175" y="2898775"/>
            <a:ext cx="4036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reduce.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40403" y="514378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867401" y="4114800"/>
            <a:ext cx="1373002" cy="102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5095794" y="3914680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3293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010400" y="2032000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67401" y="2436812"/>
            <a:ext cx="1142999" cy="167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/>
      <p:bldP spid="2" grpId="0" animBg="1"/>
      <p:bldP spid="27" grpId="0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5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4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h = Hardware’s 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036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reduce.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826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59140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904439"/>
              </p:ext>
            </p:extLst>
          </p:nvPr>
        </p:nvGraphicFramePr>
        <p:xfrm>
          <a:off x="3459479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4" name="Equation" r:id="rId5" imgW="850531" imgH="583947" progId="Equation.DSMT4">
                  <p:embed/>
                </p:oleObj>
              </mc:Choice>
              <mc:Fallback>
                <p:oleObj name="Equation" r:id="rId5" imgW="850531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30801"/>
              </p:ext>
            </p:extLst>
          </p:nvPr>
        </p:nvGraphicFramePr>
        <p:xfrm>
          <a:off x="6560660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5" name="Equation" r:id="rId7" imgW="863225" imgH="583947" progId="Equation.DSMT4">
                  <p:embed/>
                </p:oleObj>
              </mc:Choice>
              <mc:Fallback>
                <p:oleObj name="Equation" r:id="rId7" imgW="863225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646853"/>
              </p:ext>
            </p:extLst>
          </p:nvPr>
        </p:nvGraphicFramePr>
        <p:xfrm>
          <a:off x="640079" y="1752600"/>
          <a:ext cx="7863842" cy="4760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</a:t>
                      </a:r>
                      <a:r>
                        <a:rPr lang="fr-FR" sz="1800" kern="1200" dirty="0" smtClean="0">
                          <a:effectLst/>
                        </a:rPr>
                        <a:t> </a:t>
                      </a:r>
                      <a:r>
                        <a:rPr lang="fr-FR" sz="1800" kern="1200" dirty="0" smtClean="0">
                          <a:effectLst/>
                        </a:rPr>
                        <a:t>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85543"/>
              </p:ext>
            </p:extLst>
          </p:nvPr>
        </p:nvGraphicFramePr>
        <p:xfrm>
          <a:off x="345947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6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934222"/>
              </p:ext>
            </p:extLst>
          </p:nvPr>
        </p:nvGraphicFramePr>
        <p:xfrm>
          <a:off x="662371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7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71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57200" y="2084345"/>
            <a:ext cx="20986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8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9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698226"/>
              </p:ext>
            </p:extLst>
          </p:nvPr>
        </p:nvGraphicFramePr>
        <p:xfrm>
          <a:off x="4141694" y="2336053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3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694" y="2336053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260951"/>
              </p:ext>
            </p:extLst>
          </p:nvPr>
        </p:nvGraphicFramePr>
        <p:xfrm>
          <a:off x="4119282" y="3682206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4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282" y="3682206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763" y="1913028"/>
            <a:ext cx="5324475" cy="895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613" y="3124200"/>
            <a:ext cx="3914775" cy="2257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725270" y="3510090"/>
            <a:ext cx="3786188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96305"/>
              </p:ext>
            </p:extLst>
          </p:nvPr>
        </p:nvGraphicFramePr>
        <p:xfrm>
          <a:off x="990600" y="2438400"/>
          <a:ext cx="7239000" cy="29445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068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</a:t>
            </a:r>
            <a:r>
              <a:rPr lang="en-US" dirty="0"/>
              <a:t>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</a:t>
            </a:r>
            <a:r>
              <a:rPr lang="en-US" b="1" dirty="0">
                <a:solidFill>
                  <a:srgbClr val="FFC000"/>
                </a:solidFill>
              </a:rPr>
              <a:t>score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154114"/>
              </p:ext>
            </p:extLst>
          </p:nvPr>
        </p:nvGraphicFramePr>
        <p:xfrm>
          <a:off x="3419182" y="45720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5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5720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489159"/>
              </p:ext>
            </p:extLst>
          </p:nvPr>
        </p:nvGraphicFramePr>
        <p:xfrm>
          <a:off x="5785864" y="4598894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6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598894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8965" y="2076913"/>
            <a:ext cx="192014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45" y="3032192"/>
            <a:ext cx="5981295" cy="1282702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2039937" y="1559441"/>
            <a:ext cx="52021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vi-VN" dirty="0" smtClean="0">
                <a:sym typeface="Wingdings" panose="05000000000000000000" pitchFamily="2" charset="2"/>
              </a:rPr>
              <a:t>A product will many price tags from many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86464" y="3166135"/>
            <a:ext cx="1069930" cy="1240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258050" y="2819651"/>
            <a:ext cx="342900" cy="87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5" idx="1"/>
          </p:cNvCxnSpPr>
          <p:nvPr/>
        </p:nvCxnSpPr>
        <p:spPr>
          <a:xfrm>
            <a:off x="7259311" y="4149488"/>
            <a:ext cx="326923" cy="669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586234" y="4633835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599879" y="2570019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496050" y="3906845"/>
            <a:ext cx="762000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496050" y="3669742"/>
            <a:ext cx="762000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565" y="1995590"/>
            <a:ext cx="5726871" cy="7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/>
      <p:bldP spid="26" grpId="0"/>
      <p:bldP spid="27" grpId="0" animBg="1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2081"/>
              </p:ext>
            </p:extLst>
          </p:nvPr>
        </p:nvGraphicFramePr>
        <p:xfrm>
          <a:off x="3137532" y="4003675"/>
          <a:ext cx="3482975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Equation" r:id="rId3" imgW="1028520" imgH="393480" progId="Equation.DSMT4">
                  <p:embed/>
                </p:oleObj>
              </mc:Choice>
              <mc:Fallback>
                <p:oleObj name="Equation" r:id="rId3" imgW="1028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7532" y="4003675"/>
                        <a:ext cx="3482975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1835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P</a:t>
            </a:r>
            <a:r>
              <a:rPr lang="vi-VN" b="1" dirty="0" smtClean="0"/>
              <a:t>min/max</a:t>
            </a:r>
            <a:r>
              <a:rPr lang="en-US" b="1" dirty="0" smtClean="0"/>
              <a:t> </a:t>
            </a:r>
            <a:r>
              <a:rPr lang="en-US" b="1" dirty="0"/>
              <a:t>= </a:t>
            </a:r>
            <a:r>
              <a:rPr lang="vi-VN" b="1" dirty="0" smtClean="0"/>
              <a:t>Min/Max </a:t>
            </a:r>
            <a:r>
              <a:rPr lang="vi-VN" b="1" dirty="0"/>
              <a:t>p</a:t>
            </a:r>
            <a:r>
              <a:rPr lang="en-US" b="1" dirty="0" err="1" smtClean="0"/>
              <a:t>roduct’s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C000"/>
                </a:solidFill>
              </a:rPr>
              <a:t>price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47179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R</a:t>
            </a:r>
            <a:r>
              <a:rPr lang="vi-VN" b="1" dirty="0" smtClean="0"/>
              <a:t>min/max</a:t>
            </a:r>
            <a:r>
              <a:rPr lang="en-US" b="1" dirty="0" smtClean="0"/>
              <a:t> </a:t>
            </a:r>
            <a:r>
              <a:rPr lang="en-US" b="1" dirty="0" smtClean="0"/>
              <a:t>= </a:t>
            </a:r>
            <a:r>
              <a:rPr lang="vi-VN" b="1" dirty="0" smtClean="0"/>
              <a:t>Min/Max </a:t>
            </a:r>
            <a:r>
              <a:rPr lang="vi-VN" b="1" dirty="0"/>
              <a:t>p</a:t>
            </a:r>
            <a:r>
              <a:rPr lang="en-US" b="1" dirty="0" smtClean="0"/>
              <a:t>rice </a:t>
            </a:r>
            <a:r>
              <a:rPr lang="en-US" b="1" dirty="0" smtClean="0"/>
              <a:t>for </a:t>
            </a:r>
            <a:r>
              <a:rPr lang="en-US" b="1" dirty="0" smtClean="0">
                <a:solidFill>
                  <a:srgbClr val="FFC000"/>
                </a:solidFill>
              </a:rPr>
              <a:t>each</a:t>
            </a:r>
            <a:r>
              <a:rPr lang="en-US" b="1" dirty="0" smtClean="0"/>
              <a:t> </a:t>
            </a:r>
            <a:r>
              <a:rPr lang="en-US" b="1" dirty="0" smtClean="0"/>
              <a:t>score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Define: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/>
              <a:t>Product’s </a:t>
            </a:r>
            <a:r>
              <a:rPr lang="en-US" b="1" dirty="0">
                <a:solidFill>
                  <a:srgbClr val="FFC000"/>
                </a:solidFill>
              </a:rPr>
              <a:t>score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2039937" y="1559441"/>
            <a:ext cx="52021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vi-VN" dirty="0" smtClean="0">
                <a:sym typeface="Wingdings" panose="05000000000000000000" pitchFamily="2" charset="2"/>
              </a:rPr>
              <a:t>A product will many price tags from many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77044"/>
              </p:ext>
            </p:extLst>
          </p:nvPr>
        </p:nvGraphicFramePr>
        <p:xfrm>
          <a:off x="765629" y="1389759"/>
          <a:ext cx="7924801" cy="541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min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max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8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 (Body)"/>
                        </a:rPr>
                        <a:t>Min </a:t>
                      </a:r>
                      <a:r>
                        <a:rPr lang="en-US" sz="1800" dirty="0" smtClean="0">
                          <a:latin typeface="Calibri (Body)"/>
                        </a:rPr>
                        <a:t>Price </a:t>
                      </a:r>
                      <a:r>
                        <a:rPr lang="en-US" sz="1800" dirty="0" smtClean="0">
                          <a:latin typeface="Calibri (Body)"/>
                        </a:rPr>
                        <a:t>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 (Body)"/>
                        </a:rPr>
                        <a:t>Max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9" y="1846959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842477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17482"/>
              </p:ext>
            </p:extLst>
          </p:nvPr>
        </p:nvGraphicFramePr>
        <p:xfrm>
          <a:off x="3419182" y="5256303"/>
          <a:ext cx="21415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6" name="Equation" r:id="rId5" imgW="1307880" imgH="393480" progId="Equation.DSMT4">
                  <p:embed/>
                </p:oleObj>
              </mc:Choice>
              <mc:Fallback>
                <p:oleObj name="Equation" r:id="rId5" imgW="1307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5256303"/>
                        <a:ext cx="214153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06826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7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715003"/>
              </p:ext>
            </p:extLst>
          </p:nvPr>
        </p:nvGraphicFramePr>
        <p:xfrm>
          <a:off x="3423664" y="6019800"/>
          <a:ext cx="21415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8" name="Equation" r:id="rId12" imgW="1307880" imgH="393480" progId="Equation.DSMT4">
                  <p:embed/>
                </p:oleObj>
              </mc:Choice>
              <mc:Fallback>
                <p:oleObj name="Equation" r:id="rId12" imgW="1307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3664" y="6019800"/>
                        <a:ext cx="214153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768178"/>
              </p:ext>
            </p:extLst>
          </p:nvPr>
        </p:nvGraphicFramePr>
        <p:xfrm>
          <a:off x="6296694" y="6096000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9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94" y="6096000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/>
              <a:t>p</a:t>
            </a:r>
            <a:r>
              <a:rPr lang="en-US" sz="2000" dirty="0" smtClean="0"/>
              <a:t>rice </a:t>
            </a:r>
            <a:r>
              <a:rPr lang="en-US" sz="2000" dirty="0"/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2184</TotalTime>
  <Words>1227</Words>
  <Application>Microsoft Office PowerPoint</Application>
  <PresentationFormat>On-screen Show (4:3)</PresentationFormat>
  <Paragraphs>325</Paragraphs>
  <Slides>56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宋体</vt:lpstr>
      <vt:lpstr>Arial</vt:lpstr>
      <vt:lpstr>Calibri</vt:lpstr>
      <vt:lpstr>Calibri (Body)</vt:lpstr>
      <vt:lpstr>Calibri Light</vt:lpstr>
      <vt:lpstr>Open Sans</vt:lpstr>
      <vt:lpstr>Tahoma</vt:lpstr>
      <vt:lpstr>Tintoretto</vt:lpstr>
      <vt:lpstr>Verdana</vt:lpstr>
      <vt:lpstr>Wingdings</vt:lpstr>
      <vt:lpstr>Celestial</vt:lpstr>
      <vt:lpstr>Equation</vt:lpstr>
      <vt:lpstr>MathType 6.0 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Viet Huynh Thanh</cp:lastModifiedBy>
  <cp:revision>288</cp:revision>
  <dcterms:created xsi:type="dcterms:W3CDTF">2004-09-21T09:36:36Z</dcterms:created>
  <dcterms:modified xsi:type="dcterms:W3CDTF">2014-08-21T07:58:36Z</dcterms:modified>
</cp:coreProperties>
</file>